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97675" cy="9926638"/>
  <p:embeddedFontLst>
    <p:embeddedFont>
      <p:font typeface="Amatic SC" panose="020B0604020202020204" charset="-79"/>
      <p:regular r:id="rId4"/>
      <p:bold r:id="rId5"/>
    </p:embeddedFont>
    <p:embeddedFont>
      <p:font typeface="Twinkl" panose="020B0604020202020204" charset="0"/>
      <p:regular r:id="rId6"/>
    </p:embeddedFont>
    <p:embeddedFont>
      <p:font typeface="Calibri Light" panose="020F0302020204030204" pitchFamily="34" charset="0"/>
      <p:regular r:id="rId7"/>
      <p:italic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E1FFFF"/>
    <a:srgbClr val="FFEFFF"/>
    <a:srgbClr val="E6E5FB"/>
    <a:srgbClr val="CCFFFF"/>
    <a:srgbClr val="FFCC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269" autoAdjust="0"/>
  </p:normalViewPr>
  <p:slideViewPr>
    <p:cSldViewPr snapToGrid="0">
      <p:cViewPr>
        <p:scale>
          <a:sx n="120" d="100"/>
          <a:sy n="120" d="100"/>
        </p:scale>
        <p:origin x="-1666" y="3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6DE5F-DF04-4F27-A344-93FB2E432C72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E44C5-FA99-4680-9B86-B28965A57C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770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E44C5-FA99-4680-9B86-B28965A57CB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169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D2F32-7798-4564-8282-CAE11DB41B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7FADDA-4B94-4A2E-88D3-B6613E9EC8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99993-D5C4-4B50-B5A5-730EB644A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30A0B-5D12-454A-BA41-C1BF4AAFC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65155-854B-4718-BE7A-D5248F348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440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DE126-D9F1-414E-A524-ABCDBD291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E0B3AB-A0C1-476D-A37A-35CFFDD164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652B75-FE02-4D01-BAAE-DA345F51D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9F2088-0B61-49AD-8AEF-34A45B4AC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3F0FC-BDDB-4AE2-A261-3FC192508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926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D398B-46A2-4C16-8E6B-3FCAD4E68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762F7-FA5F-4E83-9E1A-482AE2657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532D0-13FB-4D1F-834C-C4E5B5C94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9A6C8-0BB6-4E19-A634-62B3449DC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1B6A6-140B-4F75-8410-CE1F5EBDA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563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6127A-B3F6-45DF-B6A9-93108D440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957FE-B6C1-4774-BFC8-D389935FFA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DE26C5-36C2-409F-B5D1-6422B0F02C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1E25DC-CAE7-4F04-9FB3-9AC407812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6E613-CFD3-4890-B8D3-320F51689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F7CA2-861E-4933-A1AD-07BBE3195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613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DD187-1F7F-4953-BE9D-AB85015AA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9CF6E-BAB7-464D-8A88-2314BC18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EF2B6E-D889-4256-B447-2C5B5E8CD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12A75A-DDDC-489C-917E-3349A73886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BD1E8-501E-44B9-BF08-9A5F01F9AC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B7424F-EADF-428D-A783-A628D2E60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9B5C68-FA0E-4128-B07C-54C96E28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4496B9-4598-4794-9016-8BDFC6BA0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433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D3793-06C6-4B90-ABCF-779B17405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08F566-D2E1-4886-B215-095A4D197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10A379-04BE-4DC4-ABFC-A59A8BFBB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ECCF29-89B7-40E4-B623-82A21A34D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223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4CE185-F1AC-41D0-BF69-66ADCC0C2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06861C-BBFA-473E-83CD-C2233D590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8C15F4-34EC-47C8-913F-6039A82C8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491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197E3-D5BE-484A-BD27-CA1374AB1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EA664-8C45-4A31-9788-2451EFADB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4B2003-15C2-4980-A916-9ABD2CE44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314548-D2BF-40DD-BA45-E212ACDA1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B764E1-94CC-42BD-8D0C-1CC02C56B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11CDF1-17F6-4A79-9851-851A95D76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27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43B49-50C4-4073-BA14-A1326DC53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87FDE0-B490-49A2-B142-ED137E8845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506A47-D125-47BC-A712-F4BDEAC214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F8B02-0071-49C3-9832-BEC185F78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4E4F1B-2ED6-4021-9074-0CDAC1C18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F18865-2331-42D4-9583-FC687C77F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241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71855-7101-46C1-9608-C11FD928F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DF746A-1AB9-44D6-91C2-4E1D3687A8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0BE011-5903-490B-A6BB-4B7649794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2082B-37B0-4E5A-9D06-029444C70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7AA1B-FE0D-4371-B5E5-C3DF0BDB8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35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8D34B2-98C7-49C8-89D4-2CFFA92890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3B59C2-E893-4D04-BE77-20443A9249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2D4FD-8342-49A1-8FF9-E2EB2145C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038CE-C8C9-4860-8A69-E94053136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ED7DD-8F41-4D1D-9D69-BF631CEA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97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6298A6-0EC2-43B7-AB67-33EA504CB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D6075-F7C7-4CA2-874F-9183FC42B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2C6367-BED6-41DC-89F6-C2AB3128A9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55D41-4AB0-4312-A420-B20A1BDF5A76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1189D-DEFD-4D06-83E8-FAE720313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245F4-DE9A-4E43-879E-EAABD86BA7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94630-06F6-4001-8D85-14896106F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080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3FE212D-BFC9-4D6B-BB25-2170A4F1783E}"/>
              </a:ext>
            </a:extLst>
          </p:cNvPr>
          <p:cNvSpPr txBox="1">
            <a:spLocks/>
          </p:cNvSpPr>
          <p:nvPr/>
        </p:nvSpPr>
        <p:spPr>
          <a:xfrm>
            <a:off x="838200" y="-72984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Amatic SC" panose="00000500000000000000" pitchFamily="2" charset="-79"/>
                <a:cs typeface="Amatic SC" panose="00000500000000000000" pitchFamily="2" charset="-79"/>
              </a:rPr>
              <a:t>Nursery Long Term Plan </a:t>
            </a:r>
            <a:r>
              <a:rPr lang="en-US" sz="3600" dirty="0" smtClean="0">
                <a:latin typeface="Amatic SC" panose="00000500000000000000" pitchFamily="2" charset="-79"/>
                <a:cs typeface="Amatic SC" panose="00000500000000000000" pitchFamily="2" charset="-79"/>
              </a:rPr>
              <a:t>2022-23 cycle b</a:t>
            </a:r>
            <a:endParaRPr lang="en-GB" sz="3600" dirty="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309D6EC-D8CA-42E0-9877-E82797564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938818"/>
              </p:ext>
            </p:extLst>
          </p:nvPr>
        </p:nvGraphicFramePr>
        <p:xfrm>
          <a:off x="133491" y="501551"/>
          <a:ext cx="11925018" cy="6324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363">
                  <a:extLst>
                    <a:ext uri="{9D8B030D-6E8A-4147-A177-3AD203B41FA5}">
                      <a16:colId xmlns:a16="http://schemas.microsoft.com/office/drawing/2014/main" val="385991600"/>
                    </a:ext>
                  </a:extLst>
                </a:gridCol>
                <a:gridCol w="1867214">
                  <a:extLst>
                    <a:ext uri="{9D8B030D-6E8A-4147-A177-3AD203B41FA5}">
                      <a16:colId xmlns:a16="http://schemas.microsoft.com/office/drawing/2014/main" val="2865123548"/>
                    </a:ext>
                  </a:extLst>
                </a:gridCol>
                <a:gridCol w="1953087">
                  <a:extLst>
                    <a:ext uri="{9D8B030D-6E8A-4147-A177-3AD203B41FA5}">
                      <a16:colId xmlns:a16="http://schemas.microsoft.com/office/drawing/2014/main" val="872926247"/>
                    </a:ext>
                  </a:extLst>
                </a:gridCol>
                <a:gridCol w="1571348">
                  <a:extLst>
                    <a:ext uri="{9D8B030D-6E8A-4147-A177-3AD203B41FA5}">
                      <a16:colId xmlns:a16="http://schemas.microsoft.com/office/drawing/2014/main" val="1315738151"/>
                    </a:ext>
                  </a:extLst>
                </a:gridCol>
                <a:gridCol w="1660124">
                  <a:extLst>
                    <a:ext uri="{9D8B030D-6E8A-4147-A177-3AD203B41FA5}">
                      <a16:colId xmlns:a16="http://schemas.microsoft.com/office/drawing/2014/main" val="2709165749"/>
                    </a:ext>
                  </a:extLst>
                </a:gridCol>
                <a:gridCol w="1651247">
                  <a:extLst>
                    <a:ext uri="{9D8B030D-6E8A-4147-A177-3AD203B41FA5}">
                      <a16:colId xmlns:a16="http://schemas.microsoft.com/office/drawing/2014/main" val="2335150482"/>
                    </a:ext>
                  </a:extLst>
                </a:gridCol>
                <a:gridCol w="1671635">
                  <a:extLst>
                    <a:ext uri="{9D8B030D-6E8A-4147-A177-3AD203B41FA5}">
                      <a16:colId xmlns:a16="http://schemas.microsoft.com/office/drawing/2014/main" val="4046203905"/>
                    </a:ext>
                  </a:extLst>
                </a:gridCol>
              </a:tblGrid>
              <a:tr h="59507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Autumn </a:t>
                      </a:r>
                      <a:r>
                        <a:rPr lang="en-US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1</a:t>
                      </a:r>
                    </a:p>
                    <a:p>
                      <a:pPr algn="ctr"/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(5h Sept – 21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st</a:t>
                      </a: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Oct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) 7 weeks</a:t>
                      </a:r>
                      <a:endParaRPr lang="en-GB" sz="1000" dirty="0">
                        <a:solidFill>
                          <a:schemeClr val="bg1">
                            <a:lumMod val="50000"/>
                          </a:schemeClr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Autumn </a:t>
                      </a:r>
                      <a:r>
                        <a:rPr lang="en-US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(31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st</a:t>
                      </a: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</a:t>
                      </a:r>
                      <a:r>
                        <a:rPr lang="en-US" sz="1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oct</a:t>
                      </a: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– 16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</a:t>
                      </a:r>
                      <a:r>
                        <a:rPr lang="en-US" sz="10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dec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) 7 weeks</a:t>
                      </a:r>
                      <a:endParaRPr lang="en-GB" sz="10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Spring </a:t>
                      </a:r>
                      <a:r>
                        <a:rPr lang="en-US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(4h JAN – 10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FEB) 5weeks</a:t>
                      </a:r>
                      <a:endParaRPr lang="en-GB" sz="10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Spring </a:t>
                      </a:r>
                      <a:r>
                        <a:rPr lang="en-US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(20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FEB</a:t>
                      </a: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– 6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APR) 7weeks</a:t>
                      </a:r>
                      <a:endParaRPr lang="en-GB" sz="10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Summer </a:t>
                      </a:r>
                      <a:r>
                        <a:rPr lang="en-US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(24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APR</a:t>
                      </a: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– 21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6TH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MAY)  5weeks</a:t>
                      </a:r>
                      <a:endParaRPr lang="en-GB" sz="10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Summer </a:t>
                      </a:r>
                      <a:r>
                        <a:rPr lang="en-US" sz="24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(5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</a:t>
                      </a:r>
                      <a:r>
                        <a:rPr lang="en-US" sz="10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june</a:t>
                      </a: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– 21</a:t>
                      </a:r>
                      <a:r>
                        <a:rPr lang="en-US" sz="1000" baseline="30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st</a:t>
                      </a:r>
                      <a:r>
                        <a:rPr 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</a:t>
                      </a:r>
                      <a:r>
                        <a:rPr lang="en-US" sz="1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july</a:t>
                      </a:r>
                      <a:r>
                        <a:rPr lang="en-US" sz="1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) 7 weeks</a:t>
                      </a:r>
                      <a:endParaRPr lang="en-GB" sz="10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285939"/>
                  </a:ext>
                </a:extLst>
              </a:tr>
              <a:tr h="624823"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dirty="0" smtClean="0">
                          <a:solidFill>
                            <a:schemeClr val="tx1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New starters are welcomed </a:t>
                      </a:r>
                    </a:p>
                    <a:p>
                      <a:pPr algn="ctr"/>
                      <a:r>
                        <a:rPr lang="en-GB" sz="1400" b="0" i="0" dirty="0" smtClean="0">
                          <a:solidFill>
                            <a:schemeClr val="tx1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Throughout</a:t>
                      </a:r>
                      <a:r>
                        <a:rPr lang="en-GB" sz="1400" b="0" i="0" baseline="0" dirty="0" smtClean="0">
                          <a:solidFill>
                            <a:schemeClr val="tx1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the year</a:t>
                      </a:r>
                      <a:endParaRPr lang="en-GB" sz="1400" b="0" i="0" dirty="0">
                        <a:solidFill>
                          <a:schemeClr val="tx1"/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Starting at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St </a:t>
                      </a:r>
                      <a:r>
                        <a:rPr lang="en-US" sz="9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Oswalds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– settling in and learning how to be kind in Nursery</a:t>
                      </a:r>
                    </a:p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Making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new friends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Starting at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St </a:t>
                      </a:r>
                      <a:r>
                        <a:rPr lang="en-US" sz="9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Oswalds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– settling in and learning how to be kind in Nursery</a:t>
                      </a:r>
                    </a:p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Making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new friends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Starting at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St </a:t>
                      </a:r>
                      <a:r>
                        <a:rPr lang="en-US" sz="9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Oswalds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– settling in and learning how to be kind in Nursery</a:t>
                      </a:r>
                    </a:p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Making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new friends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Starting at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St </a:t>
                      </a:r>
                      <a:r>
                        <a:rPr lang="en-US" sz="9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Oswalds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– settling in and learning how to be kind in Nursery</a:t>
                      </a:r>
                    </a:p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Making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new friends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Starting at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St </a:t>
                      </a:r>
                      <a:r>
                        <a:rPr lang="en-US" sz="9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Oswalds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– settling in and learning how to be kind in Nursery</a:t>
                      </a:r>
                    </a:p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Making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new friends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Starting at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St </a:t>
                      </a:r>
                      <a:r>
                        <a:rPr lang="en-US" sz="9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Oswalds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– settling in and learning how to be kind in Nursery</a:t>
                      </a:r>
                    </a:p>
                    <a:p>
                      <a:pPr algn="ctr"/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Making</a:t>
                      </a:r>
                      <a:r>
                        <a:rPr lang="en-US" sz="9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new friends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033691"/>
                  </a:ext>
                </a:extLst>
              </a:tr>
              <a:tr h="1777771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General Themes </a:t>
                      </a:r>
                    </a:p>
                    <a:p>
                      <a:pPr algn="ctr"/>
                      <a:r>
                        <a:rPr lang="en-US" sz="1200" b="1" dirty="0" smtClean="0"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NB: </a:t>
                      </a:r>
                      <a:r>
                        <a:rPr lang="en-US" sz="1200" b="1" i="1" dirty="0" smtClean="0"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These themes may be adapted at various points to allow for children’s interests to flow through the provision  </a:t>
                      </a:r>
                    </a:p>
                    <a:p>
                      <a:pPr algn="ctr"/>
                      <a:r>
                        <a:rPr lang="en-US" sz="1200" b="1" i="1" dirty="0" smtClean="0">
                          <a:solidFill>
                            <a:schemeClr val="tx1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WELL-BEING  &amp; </a:t>
                      </a:r>
                      <a:r>
                        <a:rPr lang="en-US" sz="1200" b="1" i="1" dirty="0" err="1" smtClean="0">
                          <a:solidFill>
                            <a:schemeClr val="tx1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Behaviour</a:t>
                      </a:r>
                      <a:r>
                        <a:rPr lang="en-US" sz="1200" b="1" i="1" dirty="0" smtClean="0">
                          <a:solidFill>
                            <a:schemeClr val="tx1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 For Learning </a:t>
                      </a:r>
                      <a:endParaRPr lang="en-GB" sz="1200" b="1" i="1" dirty="0" smtClean="0">
                        <a:solidFill>
                          <a:schemeClr val="tx1"/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7030A0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My Family/ Autumn</a:t>
                      </a:r>
                    </a:p>
                    <a:p>
                      <a:pPr algn="ctr"/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All about me – I am special (1 week) </a:t>
                      </a:r>
                    </a:p>
                    <a:p>
                      <a:pPr algn="ctr"/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All about my body (1 week)</a:t>
                      </a:r>
                    </a:p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My family (2 weeks)</a:t>
                      </a:r>
                    </a:p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My house (2 weeks) </a:t>
                      </a:r>
                    </a:p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Diwali (1 week)</a:t>
                      </a:r>
                    </a:p>
                    <a:p>
                      <a:pPr algn="ctr"/>
                      <a:r>
                        <a:rPr lang="en-US" sz="105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Colours</a:t>
                      </a: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(7 weeks)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7030A0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People who help us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Firefighters (1 week)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Armed Forces (1 week)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Police and Road Safety (1 week)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Hospitals (1 week)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Hanukkah (1 week)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Vets ( 1 week)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Advent</a:t>
                      </a: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&amp;</a:t>
                      </a: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Christmas (3 weeks</a:t>
                      </a: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+mn-lt"/>
                          <a:cs typeface="Amatic SC" panose="00000500000000000000" pitchFamily="2" charset="-79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CC66FF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Winter/Pirates</a:t>
                      </a:r>
                    </a:p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Winter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(2 weeks) </a:t>
                      </a:r>
                    </a:p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Chinese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New Year (1 week)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Ocean animals (1 week)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Pirates at Sea (2 weeks)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CC66FF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Traditional Stories/Spring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Spring (2 weeks) </a:t>
                      </a:r>
                    </a:p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Easter 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(2 weeks)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3 Billy Goats Gruff (1 week)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3 Little Pigs (1 week)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Little Red Riding Hood (1 week)</a:t>
                      </a:r>
                      <a:endParaRPr lang="en-US" sz="1050" b="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00B0F0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Ticket to ride!  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Buses (2 weeks)</a:t>
                      </a:r>
                    </a:p>
                    <a:p>
                      <a:pPr algn="ctr"/>
                      <a:r>
                        <a:rPr lang="en-US" sz="1050" b="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Aeroplanes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(1 week)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Trains (2 weeks)</a:t>
                      </a:r>
                      <a:endParaRPr lang="en-US" sz="1050" b="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2000" b="1" dirty="0">
                        <a:solidFill>
                          <a:srgbClr val="00B0F0"/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00B0F0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Amazing animals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00B0F0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Summer</a:t>
                      </a:r>
                    </a:p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Jungle Animals 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(3 weeks) 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Zoo Animals (2 weeks)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Summer (2 weeks)</a:t>
                      </a:r>
                    </a:p>
                    <a:p>
                      <a:pPr algn="ctr"/>
                      <a:r>
                        <a:rPr lang="en-US" sz="1050" b="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Eid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(1 week)</a:t>
                      </a:r>
                    </a:p>
                    <a:p>
                      <a:pPr algn="ctr"/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Ramadan and Islam (1 week)</a:t>
                      </a:r>
                      <a:endParaRPr lang="en-US" sz="1050" b="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0346926"/>
                  </a:ext>
                </a:extLst>
              </a:tr>
              <a:tr h="116038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Teaching texts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All Are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Welcome Here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Paper Dolls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The Very Helpful Hedgehog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Winnie the Witch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All About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Me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Peace at Last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My Body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Peppa’s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Diwali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The Best Diwali Ever</a:t>
                      </a: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RM Typerighter old" panose="000004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I’m a little firework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Paddington Goes to Hospital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The Hospital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</a:t>
                      </a: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Dog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A day in the life of a Firefighter/ Vet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Light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the Menorah </a:t>
                      </a:r>
                      <a:endParaRPr lang="en-GB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Lancashire Road Presentation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The Gingerbread Man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</a:t>
                      </a:r>
                      <a:endParaRPr lang="en-GB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The Nativity </a:t>
                      </a:r>
                      <a:endParaRPr lang="en-GB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One snowy night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Lost in the Snow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Winnie and Wilbur’s Chinese New Year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I love Chinese New Year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I want to be a Pirate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Commotion in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the Ocean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Chicken Clicking</a:t>
                      </a:r>
                      <a:endParaRPr lang="en-GB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RM Typerighter old" panose="000004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Who’s in the Egg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Mr Impossible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and the Easter Egg Hunt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Guess How Much I Love You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3 Billy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Goats Gruff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3 Little Pigs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Little Red Riding Hood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Goldilocks and the 3 Bears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Amazing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</a:t>
                      </a:r>
                      <a:r>
                        <a:rPr lang="en-US" sz="8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Aeroplanes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Magic Train Ride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The Old Steam Train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Dolly and the Train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Rumble in the Jungle </a:t>
                      </a:r>
                    </a:p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The Tiger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Who Came to Tea</a:t>
                      </a:r>
                      <a:endParaRPr lang="en-GB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RM Typerighter old" panose="00000400000000000000" pitchFamily="2" charset="-79"/>
                      </a:endParaRPr>
                    </a:p>
                    <a:p>
                      <a:pPr algn="ctr"/>
                      <a:r>
                        <a:rPr lang="en-GB" sz="80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Handa’s</a:t>
                      </a: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Surprise </a:t>
                      </a:r>
                    </a:p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Dear Zoo</a:t>
                      </a:r>
                    </a:p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Grandad’s Island </a:t>
                      </a:r>
                    </a:p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The Proudest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Blue </a:t>
                      </a:r>
                      <a:endParaRPr lang="en-GB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RM Typerighter old" panose="000004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345316"/>
                  </a:ext>
                </a:extLst>
              </a:tr>
              <a:tr h="116038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Supporting Texts</a:t>
                      </a:r>
                    </a:p>
                    <a:p>
                      <a:pPr algn="ctr"/>
                      <a:endParaRPr lang="en-GB" sz="2400" b="1" dirty="0"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Blue Balloon</a:t>
                      </a:r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Squirrel’s Autumn Search </a:t>
                      </a:r>
                    </a:p>
                    <a:p>
                      <a:pPr algn="ctr"/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Leaf Man </a:t>
                      </a:r>
                    </a:p>
                    <a:p>
                      <a:pPr algn="ctr"/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My 5 senses</a:t>
                      </a:r>
                    </a:p>
                    <a:p>
                      <a:pPr algn="ctr"/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Let’s Look At Our Bodies </a:t>
                      </a:r>
                    </a:p>
                    <a:p>
                      <a:pPr algn="ctr"/>
                      <a:r>
                        <a:rPr lang="en-GB" sz="800" baseline="0" dirty="0" err="1" smtClean="0">
                          <a:latin typeface="Twinkl" panose="02000000000000000000" pitchFamily="2" charset="0"/>
                        </a:rPr>
                        <a:t>Funnybones</a:t>
                      </a:r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Brown Bear Brown Bear </a:t>
                      </a:r>
                    </a:p>
                    <a:p>
                      <a:pPr algn="ctr"/>
                      <a:endParaRPr lang="en-GB" sz="8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Hanukkah</a:t>
                      </a:r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 Bear </a:t>
                      </a:r>
                    </a:p>
                    <a:p>
                      <a:pPr algn="ctr"/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Maisie Goes to Hospital 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The chicken who saved Christmas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Maisy makes Gingerbread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My</a:t>
                      </a:r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 First Christmas Story </a:t>
                      </a:r>
                      <a:endParaRPr lang="en-GB" sz="800" dirty="0" smtClean="0">
                        <a:latin typeface="Twinkl" panose="02000000000000000000" pitchFamily="2" charset="0"/>
                      </a:endParaRP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That’s not my Santa 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That’s not my reindeer</a:t>
                      </a:r>
                    </a:p>
                    <a:p>
                      <a:pPr algn="ctr"/>
                      <a:endParaRPr lang="en-GB" sz="8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That’s not my Polar Bear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That’s not my Penguin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Snow Bears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Dragon Dance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Elmer in the Snow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1001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Pirates Things To Spot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What Pirates Really Do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Goodnight Pirate</a:t>
                      </a:r>
                      <a:endParaRPr lang="en-GB" sz="800" baseline="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Octipants</a:t>
                      </a:r>
                      <a:endParaRPr lang="en-GB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RM Typerighter old" panose="000004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Sometimes</a:t>
                      </a: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 I Like to curl up in ball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One Upon a Time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Rabbit’s Spring Adventure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In the nest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RM Typerighter old" panose="00000400000000000000" pitchFamily="2" charset="-79"/>
                        </a:rPr>
                        <a:t>Ruby Flew Too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RM Typerighter old" panose="000004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Planes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err="1" smtClean="0">
                          <a:latin typeface="Twinkl" panose="02000000000000000000" pitchFamily="2" charset="0"/>
                        </a:rPr>
                        <a:t>Peppa</a:t>
                      </a:r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 Pig’s Great Vacation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Big Blue Train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Ben and Holly’s Trip to the Seaside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Peppa</a:t>
                      </a: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Pig’s The Wheels on the Bus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Amazing </a:t>
                      </a:r>
                      <a:r>
                        <a:rPr lang="en-US" sz="80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Aeroplanes</a:t>
                      </a:r>
                      <a:endParaRPr lang="en-US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Walking Through</a:t>
                      </a:r>
                      <a:r>
                        <a:rPr lang="en-GB" sz="800" baseline="0" dirty="0" smtClean="0">
                          <a:latin typeface="Twinkl" panose="02000000000000000000" pitchFamily="2" charset="0"/>
                        </a:rPr>
                        <a:t> the Jungle 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Alan’s Big Scary Teeth 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Poo in the Zoo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The Lion and the Mouse</a:t>
                      </a:r>
                    </a:p>
                    <a:p>
                      <a:pPr algn="ctr"/>
                      <a:r>
                        <a:rPr lang="en-GB" sz="800" dirty="0" smtClean="0">
                          <a:latin typeface="Twinkl" panose="02000000000000000000" pitchFamily="2" charset="0"/>
                        </a:rPr>
                        <a:t>Elmer and Grandad </a:t>
                      </a:r>
                      <a:r>
                        <a:rPr lang="en-GB" sz="800" dirty="0" err="1" smtClean="0">
                          <a:latin typeface="Twinkl" panose="02000000000000000000" pitchFamily="2" charset="0"/>
                        </a:rPr>
                        <a:t>Eldo</a:t>
                      </a:r>
                      <a:endParaRPr lang="en-GB" sz="8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195837"/>
                  </a:ext>
                </a:extLst>
              </a:tr>
              <a:tr h="87637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‘Wow’ moments / 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matic SC" panose="00000500000000000000" pitchFamily="2" charset="-79"/>
                          <a:cs typeface="Amatic SC" panose="00000500000000000000" pitchFamily="2" charset="-79"/>
                        </a:rPr>
                        <a:t>Enrichment Weeks 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Autumn </a:t>
                      </a: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Walk</a:t>
                      </a: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October- The Month of the </a:t>
                      </a: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Rosary</a:t>
                      </a:r>
                    </a:p>
                    <a:p>
                      <a:pPr algn="ctr"/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Harvest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Time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Remembrance day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Birthdays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Nurse / Firefighter visit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Elf on the Shelf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Wriggly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Nativity </a:t>
                      </a: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Chinese New Year </a:t>
                      </a: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Dragon Dance </a:t>
                      </a: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Safer Internet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Day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Pancake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Day</a:t>
                      </a:r>
                    </a:p>
                    <a:p>
                      <a:pPr algn="ctr"/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Lent </a:t>
                      </a: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Growing Spring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Bulbs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World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Book Day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May the Month of Mary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Mother’s Day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Easter Egg Hunt </a:t>
                      </a:r>
                      <a:endParaRPr lang="en-US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800" dirty="0" smtClean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Wonderful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wheels trip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Father’s Day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Food tasting – different cultures 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Start of Ramadan </a:t>
                      </a:r>
                    </a:p>
                    <a:p>
                      <a:pPr algn="ctr"/>
                      <a:r>
                        <a:rPr lang="en-US" sz="80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Eid</a:t>
                      </a: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 – </a:t>
                      </a:r>
                      <a:r>
                        <a:rPr lang="en-US" sz="800" dirty="0" err="1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  <a:cs typeface="Amatic SC" panose="00000500000000000000" pitchFamily="2" charset="-79"/>
                        </a:rPr>
                        <a:t>mendhi</a:t>
                      </a:r>
                      <a:endParaRPr lang="en-US" sz="800" dirty="0">
                        <a:solidFill>
                          <a:schemeClr val="tx1"/>
                        </a:solidFill>
                        <a:latin typeface="Twinkl" panose="02000000000000000000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662612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35" y="76471"/>
            <a:ext cx="1455178" cy="85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943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5562</TotalTime>
  <Words>787</Words>
  <Application>Microsoft Office PowerPoint</Application>
  <PresentationFormat>Widescreen</PresentationFormat>
  <Paragraphs>174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RM Typerighter old</vt:lpstr>
      <vt:lpstr>Amatic SC</vt:lpstr>
      <vt:lpstr>Twinkl</vt:lpstr>
      <vt:lpstr>Calibri Light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Underwood (Avanti Gardens)</dc:creator>
  <cp:lastModifiedBy>setup1</cp:lastModifiedBy>
  <cp:revision>163</cp:revision>
  <cp:lastPrinted>2022-12-08T15:45:45Z</cp:lastPrinted>
  <dcterms:created xsi:type="dcterms:W3CDTF">2021-06-03T07:59:39Z</dcterms:created>
  <dcterms:modified xsi:type="dcterms:W3CDTF">2022-12-12T19:04:30Z</dcterms:modified>
</cp:coreProperties>
</file>